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7397-4ACD-422F-B567-E69E078041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1C302-3394-42B1-B69B-3A0FFBE54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B6134-69D6-4921-97FF-B50C65F17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BFC72-DEF8-46B7-A1BE-3243415F6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39E0A-BA07-456D-B4D7-53395CA57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16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F24C3-323C-482E-A68B-EDDE58F75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082B78-1C5E-467A-B5E0-1DE47ECD2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FB8DC-9EFB-444D-94B1-1E41D82EC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B6CA6-EB82-4801-AB17-44670358A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83921-9AA4-49AA-83F8-53794C53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6741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DC760D-0B2E-4ACC-92AE-BAB9C88261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5DED59-B8A6-4528-9CCE-AAFE5331C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1BE75-E12C-4017-AEE8-2B77512E2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18058-23F5-4429-B174-D96979A7C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1FCE7-B427-4481-9528-636B0BBCF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9487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43FA9-CE77-4BA7-9E48-A64DD2E2E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3B891-D649-4AB4-A5F8-6183E5D94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B2E80-01BC-4587-8B71-9D4D79136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5C93B-EE06-4650-88BA-3EBBD036C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19E08-57D8-4D1C-A731-6C547CEE5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485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1FEA4-30D1-4A61-92D6-6629572F8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D5046-7DCB-47DE-823E-D4BCE773C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D719C-4D5D-446D-9A77-4EE70D36A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46ED2-0E8D-4ADA-BB0E-F282B5672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D87EA-3BEE-4604-B8CC-65DCFF41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815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D1EEF-8EBF-4950-8B0A-0333DA6D3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0B7DB-DEEA-4C09-9D40-2EF25F17D5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32F5D-C6F8-4241-AEB6-A4A7EE7F2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8BA98-8EA5-44FF-8865-8548B796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E77976-EBAD-40A1-B134-13F1FEF26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62C64-19D7-46E6-B6F1-D710629FF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0781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0651A-EEAF-444A-BF6F-88BD72B06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17EEE-62ED-42E0-8B8C-1EC559A16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0321E-7EA3-4968-8702-D852F0598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676E1-EEFA-41AF-9A7B-23FAD9E508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6684EC-7DF5-4C28-8B10-C932622A7E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EB470F-FBD0-411D-9CF4-F18B7FE4D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92470E-5255-42B7-B456-7728718DA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01227D-5525-4CB1-9071-8FFCA641F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907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58E85-40EA-44F7-8D8D-FB02EA8DB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69CAD9-23CB-4C7C-8CCF-86CA3668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76B5F-CFD1-43D6-B597-2399CD28C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75E99-5E8D-4B8B-9044-3DC568B21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401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648E0A-5A61-4867-99BC-B5EF908D4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F4649D-DEC2-4A1A-AB5F-3CFC0D9A9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E715A9-D9DE-4206-9016-DED3023B3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939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F4241-2DEF-4E16-AEDF-4504E6682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3D5F1-9358-4645-9F5D-492B30A16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477A2-48B2-46E6-8DC2-1BDC2730F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FBE0B-E884-4EE4-BB1A-06BB9A587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4429D-59EF-45E3-B389-D21EB0C4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43758E-4136-408D-9DEA-390467D58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3406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B9DEA-467B-4B07-8931-A7161390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12DD00-C66F-40DC-8532-1D9B72CE85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391BD-9499-4266-872C-8554D47EB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F7DE37-4EBF-41FF-A738-D7F9C40E3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3BBE05-8897-4E10-ADFD-9A08C0E90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84559-7EBE-4821-A4C8-3B45080B5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165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D14D9F-EFE5-446A-A818-48CAF3E1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04BA3-6F66-4FA7-9996-D6B4D0B0D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B99B0-90AE-40C8-B45A-6C396CE64F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45CA0-148B-4AE3-B066-8A70B634109D}" type="datetimeFigureOut">
              <a:rPr lang="en-IN" smtClean="0"/>
              <a:t>26-02-2022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E5B6D-E4BD-4390-A97B-39932677B4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C4778-9280-410E-AB1C-6654F56B3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48DD2-CDB6-43B0-9A01-889883FB971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329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0E061-5937-475C-A560-47EA467B25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VERITAS SECURITIES P LTD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59D75-A719-4FF9-985E-70641BBA37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BUSINESS LOGIC </a:t>
            </a:r>
          </a:p>
          <a:p>
            <a:r>
              <a:rPr lang="en-US" dirty="0"/>
              <a:t>VERITASWEALTH.IN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85903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40590104-EB2A-478E-B7E6-99882D3225E1}"/>
              </a:ext>
            </a:extLst>
          </p:cNvPr>
          <p:cNvSpPr/>
          <p:nvPr/>
        </p:nvSpPr>
        <p:spPr>
          <a:xfrm>
            <a:off x="4705744" y="2071395"/>
            <a:ext cx="2715208" cy="295780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r>
              <a:rPr lang="en-US" dirty="0"/>
              <a:t>Buy &amp; sell</a:t>
            </a:r>
          </a:p>
          <a:p>
            <a:pPr algn="ctr"/>
            <a:r>
              <a:rPr lang="en-US" dirty="0"/>
              <a:t>Portfolio valuation</a:t>
            </a:r>
          </a:p>
          <a:p>
            <a:pPr algn="ctr"/>
            <a:r>
              <a:rPr lang="en-US" dirty="0"/>
              <a:t>PF consultancy</a:t>
            </a:r>
          </a:p>
          <a:p>
            <a:pPr algn="ctr"/>
            <a:r>
              <a:rPr lang="en-US" dirty="0"/>
              <a:t>All India presence Empanelment done</a:t>
            </a:r>
          </a:p>
          <a:p>
            <a:pPr algn="ctr"/>
            <a:r>
              <a:rPr lang="en-US" dirty="0"/>
              <a:t>Settlement –Direct &amp; NSE/BSE platform</a:t>
            </a:r>
            <a:endParaRPr lang="en-IN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E47E42-9A6F-479B-A37B-8EB13A3495D1}"/>
              </a:ext>
            </a:extLst>
          </p:cNvPr>
          <p:cNvSpPr/>
          <p:nvPr/>
        </p:nvSpPr>
        <p:spPr>
          <a:xfrm>
            <a:off x="877078" y="2071396"/>
            <a:ext cx="2715208" cy="29578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Banks-PSU/private</a:t>
            </a:r>
          </a:p>
          <a:p>
            <a:pPr algn="ctr"/>
            <a:r>
              <a:rPr lang="en-US" dirty="0"/>
              <a:t>NBFC’s</a:t>
            </a:r>
          </a:p>
          <a:p>
            <a:pPr algn="ctr"/>
            <a:r>
              <a:rPr lang="en-US" dirty="0"/>
              <a:t>Asset Management Co’s</a:t>
            </a:r>
          </a:p>
          <a:p>
            <a:pPr algn="ctr"/>
            <a:r>
              <a:rPr lang="en-US" dirty="0"/>
              <a:t>Small Finance banks</a:t>
            </a:r>
          </a:p>
          <a:p>
            <a:pPr algn="ctr"/>
            <a:r>
              <a:rPr lang="en-US" dirty="0"/>
              <a:t>PF Trusts</a:t>
            </a:r>
          </a:p>
          <a:p>
            <a:pPr algn="ctr"/>
            <a:r>
              <a:rPr lang="en-US" dirty="0"/>
              <a:t>Corporates</a:t>
            </a:r>
          </a:p>
          <a:p>
            <a:pPr algn="ctr"/>
            <a:r>
              <a:rPr lang="en-US" dirty="0"/>
              <a:t>High networth Individuals</a:t>
            </a:r>
          </a:p>
          <a:p>
            <a:pPr algn="ctr"/>
            <a:r>
              <a:rPr lang="en-US" dirty="0"/>
              <a:t>Wholesale Debt brokers</a:t>
            </a:r>
          </a:p>
          <a:p>
            <a:pPr algn="ctr"/>
            <a:r>
              <a:rPr lang="en-US" dirty="0"/>
              <a:t>Insurance companies</a:t>
            </a:r>
          </a:p>
          <a:p>
            <a:pPr algn="ctr"/>
            <a:r>
              <a:rPr lang="en-US" dirty="0"/>
              <a:t>Co-operative banks &amp; RRB</a:t>
            </a:r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9416C7-83FB-4224-9772-17A2B330F2EC}"/>
              </a:ext>
            </a:extLst>
          </p:cNvPr>
          <p:cNvSpPr/>
          <p:nvPr/>
        </p:nvSpPr>
        <p:spPr>
          <a:xfrm>
            <a:off x="8154955" y="2071395"/>
            <a:ext cx="3340359" cy="306044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PF trusts</a:t>
            </a:r>
          </a:p>
          <a:p>
            <a:pPr algn="ctr"/>
            <a:r>
              <a:rPr lang="en-US" dirty="0"/>
              <a:t>Gratuity &amp; superannuation trusts</a:t>
            </a:r>
          </a:p>
          <a:p>
            <a:pPr algn="ctr"/>
            <a:r>
              <a:rPr lang="en-US" dirty="0"/>
              <a:t>Charitable/educational/Religious</a:t>
            </a:r>
          </a:p>
          <a:p>
            <a:pPr algn="ctr"/>
            <a:r>
              <a:rPr lang="en-US" dirty="0"/>
              <a:t>High networth Individuals</a:t>
            </a:r>
          </a:p>
          <a:p>
            <a:pPr algn="ctr"/>
            <a:r>
              <a:rPr lang="en-US" dirty="0"/>
              <a:t>Retail individuals</a:t>
            </a:r>
          </a:p>
          <a:p>
            <a:pPr algn="ctr"/>
            <a:r>
              <a:rPr lang="en-US" dirty="0"/>
              <a:t>District co-operative banks</a:t>
            </a:r>
          </a:p>
          <a:p>
            <a:pPr algn="ctr"/>
            <a:r>
              <a:rPr lang="en-US" dirty="0"/>
              <a:t>Regional rural banks</a:t>
            </a:r>
          </a:p>
          <a:p>
            <a:pPr algn="ctr"/>
            <a:r>
              <a:rPr lang="en-US" dirty="0"/>
              <a:t>Corporate treasuries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03B6B1-25A8-4A98-BAB0-B841D99A7DEC}"/>
              </a:ext>
            </a:extLst>
          </p:cNvPr>
          <p:cNvSpPr txBox="1"/>
          <p:nvPr/>
        </p:nvSpPr>
        <p:spPr>
          <a:xfrm>
            <a:off x="979714" y="1371606"/>
            <a:ext cx="2388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Debt Market participants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B31BDD-5ECA-4347-9A92-65A53446498F}"/>
              </a:ext>
            </a:extLst>
          </p:cNvPr>
          <p:cNvSpPr txBox="1"/>
          <p:nvPr/>
        </p:nvSpPr>
        <p:spPr>
          <a:xfrm>
            <a:off x="8434873" y="1660842"/>
            <a:ext cx="2556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Target clients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C0188B-503A-404A-B8C5-C02A854D8EAD}"/>
              </a:ext>
            </a:extLst>
          </p:cNvPr>
          <p:cNvSpPr txBox="1"/>
          <p:nvPr/>
        </p:nvSpPr>
        <p:spPr>
          <a:xfrm>
            <a:off x="5047863" y="1352935"/>
            <a:ext cx="241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VERITASWEALTH</a:t>
            </a:r>
          </a:p>
          <a:p>
            <a:r>
              <a:rPr lang="en-US" dirty="0"/>
              <a:t>(Intermediary services)</a:t>
            </a:r>
            <a:endParaRPr lang="en-IN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60A47BFE-BF81-4DA5-A8A9-F51A7ACCC29F}"/>
              </a:ext>
            </a:extLst>
          </p:cNvPr>
          <p:cNvSpPr/>
          <p:nvPr/>
        </p:nvSpPr>
        <p:spPr>
          <a:xfrm>
            <a:off x="3890842" y="2752531"/>
            <a:ext cx="880208" cy="25815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C4D2D954-4E2A-4FD0-9512-A4F456A1CFCB}"/>
              </a:ext>
            </a:extLst>
          </p:cNvPr>
          <p:cNvSpPr/>
          <p:nvPr/>
        </p:nvSpPr>
        <p:spPr>
          <a:xfrm>
            <a:off x="7420951" y="2764967"/>
            <a:ext cx="690475" cy="245717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B8737837-6AB8-462A-8A36-EDFB091E22D1}"/>
              </a:ext>
            </a:extLst>
          </p:cNvPr>
          <p:cNvSpPr/>
          <p:nvPr/>
        </p:nvSpPr>
        <p:spPr>
          <a:xfrm>
            <a:off x="7380516" y="4096139"/>
            <a:ext cx="625151" cy="279918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id="{140B6134-042E-4A01-ADDE-8A1F0FF2F6AD}"/>
              </a:ext>
            </a:extLst>
          </p:cNvPr>
          <p:cNvSpPr/>
          <p:nvPr/>
        </p:nvSpPr>
        <p:spPr>
          <a:xfrm>
            <a:off x="3825536" y="4117905"/>
            <a:ext cx="880208" cy="258152"/>
          </a:xfrm>
          <a:prstGeom prst="lef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360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F4416-FBE0-4438-B70C-6992E956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Fixed Income Instruments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1FA49-21BB-4084-A7A1-6091FD233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85106" cy="48084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Central government securities( aka g-secs)- lot size Rs.100-Issued by RBI on behalf of central government’s borrowings</a:t>
            </a:r>
          </a:p>
          <a:p>
            <a:r>
              <a:rPr lang="en-US" dirty="0"/>
              <a:t>State development loans(aka SDL’s)- lot size Rs.100-Issued by RBI on behalf of State government’s borrowing</a:t>
            </a:r>
          </a:p>
          <a:p>
            <a:r>
              <a:rPr lang="en-US" dirty="0"/>
              <a:t>Public sector Undertaking bonds(aka PSU) -lot size Rs.1 lac to Rs.10 lac</a:t>
            </a:r>
          </a:p>
          <a:p>
            <a:r>
              <a:rPr lang="en-US" dirty="0"/>
              <a:t>Tax free and taxable bonds -lot size Rs.1 lac to Rs.10 lac</a:t>
            </a:r>
          </a:p>
          <a:p>
            <a:r>
              <a:rPr lang="en-US" dirty="0"/>
              <a:t>Private sector bonds-lot size Rs.10 lacs</a:t>
            </a:r>
          </a:p>
          <a:p>
            <a:r>
              <a:rPr lang="en-US" dirty="0"/>
              <a:t>Corporate bonds-lot size Rs.10 lacs</a:t>
            </a:r>
          </a:p>
          <a:p>
            <a:r>
              <a:rPr lang="en-US" dirty="0"/>
              <a:t>Municipal bonds-lot size Rs.1 lac to Rs.10 lac</a:t>
            </a:r>
          </a:p>
          <a:p>
            <a:r>
              <a:rPr lang="en-US" dirty="0"/>
              <a:t>Capital gains bonds-lot size Rs.10,000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7510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62F13-9810-456D-87B5-EB4B82934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A7E8B7-353F-471C-BA26-55FA26E42933}"/>
              </a:ext>
            </a:extLst>
          </p:cNvPr>
          <p:cNvSpPr txBox="1"/>
          <p:nvPr/>
        </p:nvSpPr>
        <p:spPr>
          <a:xfrm>
            <a:off x="1306286" y="1576873"/>
            <a:ext cx="84628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Client Master- excel upload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Instruments master- excel upload/ dynamic record updation for new instrument issued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Quote management- personalized with name, price margin customizable- mail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Deal/contract management- scanned signature of issuer affix, e-mail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Post deal settlement- statement of confirmation from NSDL vide e-mail/</a:t>
            </a:r>
            <a:r>
              <a:rPr lang="en-US" dirty="0" err="1"/>
              <a:t>whatsapp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Admin Master- </a:t>
            </a:r>
            <a:r>
              <a:rPr lang="en-US" dirty="0" err="1"/>
              <a:t>empID</a:t>
            </a:r>
            <a:r>
              <a:rPr lang="en-US" dirty="0"/>
              <a:t>, margin, sourcing code, tax rates, investment category for PF’s,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Lead generation Master- product wise tracker on conversion flow- Bonds, MF and Insurance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Reports- MIS, Tax related, targets and incentive slabs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2363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293</Words>
  <Application>Microsoft Office PowerPoint</Application>
  <PresentationFormat>Widescreen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VERITAS SECURITIES P LTD</vt:lpstr>
      <vt:lpstr>PowerPoint Presentation</vt:lpstr>
      <vt:lpstr>Fixed Income Instruments</vt:lpstr>
      <vt:lpstr>Database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VERITAS SECURITIES P LTD</dc:title>
  <dc:creator>K S Srinivas</dc:creator>
  <cp:lastModifiedBy>K S Srinivas</cp:lastModifiedBy>
  <cp:revision>9</cp:revision>
  <dcterms:created xsi:type="dcterms:W3CDTF">2022-02-25T08:37:45Z</dcterms:created>
  <dcterms:modified xsi:type="dcterms:W3CDTF">2022-02-26T04:30:32Z</dcterms:modified>
</cp:coreProperties>
</file>